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embeddedFontLs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Roboto" panose="020B0604020202020204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4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36207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6c4a7eaac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6c4a7eaac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76c4a7eaac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6c4a7ea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6c4a7eaac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76c4a7eaac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6c4a7eaac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6c4a7eaac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76c4a7eaac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6c4a7eaa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6c4a7eaac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76c4a7eaac_0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6c4a7eaac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76c4a7eaac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76c4a7eaac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6c4a7eaac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6c4a7eaac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76c4a7eaac_0_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6c4a7eaa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g76c4a7eaac_0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76c4a7eaac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68" name="Google Shape;268;g76c4a7eaac_0_9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6c4a7eaac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6c4a7eaac_0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76c4a7eaac_0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294" name="Google Shape;294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19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06" name="Google Shape;30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7" name="Google Shape;157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bbc7433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bbc7433b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6bbc7433b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6c4a7eaa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6c4a7eaac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76c4a7eaac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6c4a7eaa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6c4a7eaac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76c4a7eaac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6c4a7eaac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6c4a7eaac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76c4a7eaac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6c4a7eaac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76c4a7eaac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76c4a7eaac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98" name="Google Shape;198;g76c4a7eaac_0_3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bbc7433b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bbc7433b2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6bbc7433b2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r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r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r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r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r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r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gular_expression#cite_note-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en.wikipedia.org/wiki/Pattern_matching" TargetMode="External"/><Relationship Id="rId4" Type="http://schemas.openxmlformats.org/officeDocument/2006/relationships/hyperlink" Target="https://en.wikipedia.org/wiki/Character_(computing)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ring_(computer_science)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en.wikipedia.org/wiki/Lexical_analysis" TargetMode="External"/><Relationship Id="rId5" Type="http://schemas.openxmlformats.org/officeDocument/2006/relationships/hyperlink" Target="https://en.wikipedia.org/wiki/AWK" TargetMode="External"/><Relationship Id="rId4" Type="http://schemas.openxmlformats.org/officeDocument/2006/relationships/hyperlink" Target="https://en.wikipedia.org/wiki/Sed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r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/>
              <a:t>PHP web development 2019/2020</a:t>
            </a:r>
            <a:endParaRPr/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PHP</a:t>
            </a:r>
            <a:endParaRPr sz="7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working </a:t>
            </a:r>
            <a:r>
              <a:rPr lang="en-US" sz="7200"/>
              <a:t>with </a:t>
            </a:r>
            <a:r>
              <a:rPr lang="en-US" sz="7200" smtClean="0"/>
              <a:t/>
            </a:r>
            <a:br>
              <a:rPr lang="en-US" sz="7200" smtClean="0"/>
            </a:br>
            <a:r>
              <a:rPr lang="en-US" sz="7200" smtClean="0"/>
              <a:t>regular expressions </a:t>
            </a:r>
            <a:endParaRPr sz="7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13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flags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RegExr</a:t>
            </a:r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31" i="1">
                <a:solidFill>
                  <a:schemeClr val="lt1"/>
                </a:solidFill>
              </a:rPr>
              <a:t>Build patterns that only find matches they are intended to!</a:t>
            </a:r>
            <a:endParaRPr sz="2400" i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1">
              <a:solidFill>
                <a:srgbClr val="66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666699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– global search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>
                <a:solidFill>
                  <a:srgbClr val="666699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– case-insensitive search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>
                <a:solidFill>
                  <a:srgbClr val="666699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– multiline search 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endParaRPr sz="24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Symbols and syntax for bulduing regex</a:t>
            </a:r>
            <a:endParaRPr/>
          </a:p>
        </p:txBody>
      </p:sp>
      <p:sp>
        <p:nvSpPr>
          <p:cNvPr id="218" name="Google Shape;218;p2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letters, digits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RegExr</a:t>
            </a:r>
            <a:endParaRPr/>
          </a:p>
        </p:txBody>
      </p:sp>
      <p:sp>
        <p:nvSpPr>
          <p:cNvPr id="225" name="Google Shape;225;p23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31" i="1">
                <a:solidFill>
                  <a:schemeClr val="lt1"/>
                </a:solidFill>
              </a:rPr>
              <a:t>Build patterns that only find matches they are intended to!</a:t>
            </a:r>
            <a:endParaRPr sz="2400" i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1">
              <a:solidFill>
                <a:srgbClr val="66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66669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– any symbol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666699"/>
                </a:solidFill>
                <a:latin typeface="Arial"/>
                <a:ea typeface="Arial"/>
                <a:cs typeface="Arial"/>
                <a:sym typeface="Arial"/>
              </a:rPr>
              <a:t>[bgi] 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– look for the symbols specified in brackets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666699"/>
                </a:solidFill>
                <a:latin typeface="Arial"/>
                <a:ea typeface="Arial"/>
                <a:cs typeface="Arial"/>
                <a:sym typeface="Arial"/>
              </a:rPr>
              <a:t>[a-zA-Z] 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– look for the symbol interval specified in brackets - all small and uppercase letters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666699"/>
                </a:solidFill>
                <a:latin typeface="Arial"/>
                <a:ea typeface="Arial"/>
                <a:cs typeface="Arial"/>
                <a:sym typeface="Arial"/>
              </a:rPr>
              <a:t>[0-9] 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– all digits 0 to 9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666699"/>
                </a:solidFill>
                <a:latin typeface="Arial"/>
                <a:ea typeface="Arial"/>
                <a:cs typeface="Arial"/>
                <a:sym typeface="Arial"/>
              </a:rPr>
              <a:t>[^abc] 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– all but the specified in brackets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Symbols and syntax for bulduing regex</a:t>
            </a:r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general symbols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RegExr</a:t>
            </a:r>
            <a:endParaRPr/>
          </a:p>
        </p:txBody>
      </p:sp>
      <p:sp>
        <p:nvSpPr>
          <p:cNvPr id="234" name="Google Shape;234;p24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31" i="1" dirty="0">
                <a:solidFill>
                  <a:schemeClr val="lt1"/>
                </a:solidFill>
              </a:rPr>
              <a:t>Build patterns that only find matches they are intended to!</a:t>
            </a:r>
            <a:endParaRPr sz="2400" i="1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1" dirty="0">
              <a:solidFill>
                <a:srgbClr val="6666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dirty="0">
                <a:solidFill>
                  <a:srgbClr val="666699"/>
                </a:solidFill>
                <a:latin typeface="Consolas"/>
                <a:ea typeface="Consolas"/>
                <a:cs typeface="Consolas"/>
                <a:sym typeface="Consolas"/>
              </a:rPr>
              <a:t>\</a:t>
            </a:r>
            <a:r>
              <a:rPr lang="en-US" sz="2400" b="1" dirty="0" smtClean="0">
                <a:solidFill>
                  <a:srgbClr val="666699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en-US" sz="2400" b="1" dirty="0" smtClean="0">
                <a:solidFill>
                  <a:srgbClr val="6666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– matches a single white space character, including space, tab, form feed, line feed</a:t>
            </a:r>
            <a:endParaRPr sz="24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666699"/>
                </a:solidFill>
                <a:latin typeface="Consolas"/>
                <a:ea typeface="Consolas"/>
                <a:cs typeface="Consolas"/>
                <a:sym typeface="Consolas"/>
              </a:rPr>
              <a:t>\</a:t>
            </a:r>
            <a:r>
              <a:rPr lang="en-US" sz="2400" b="1" dirty="0" smtClean="0">
                <a:solidFill>
                  <a:srgbClr val="666699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en-US" sz="2400" b="1" dirty="0" smtClean="0">
                <a:solidFill>
                  <a:srgbClr val="6666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– matches a single character other than white space</a:t>
            </a:r>
            <a:endParaRPr sz="24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dirty="0">
                <a:solidFill>
                  <a:srgbClr val="666699"/>
                </a:solidFill>
                <a:latin typeface="Consolas"/>
                <a:ea typeface="Consolas"/>
                <a:cs typeface="Consolas"/>
                <a:sym typeface="Consolas"/>
              </a:rPr>
              <a:t>\</a:t>
            </a:r>
            <a:r>
              <a:rPr lang="en-US" sz="2400" b="1" dirty="0" smtClean="0">
                <a:solidFill>
                  <a:srgbClr val="666699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2400" dirty="0" smtClea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– same as </a:t>
            </a:r>
            <a:r>
              <a:rPr lang="en-US" sz="2400" dirty="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[0-9]</a:t>
            </a:r>
            <a:endParaRPr sz="2400" dirty="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666699"/>
                </a:solidFill>
                <a:latin typeface="Consolas"/>
                <a:ea typeface="Consolas"/>
                <a:cs typeface="Consolas"/>
                <a:sym typeface="Consolas"/>
              </a:rPr>
              <a:t>\</a:t>
            </a:r>
            <a:r>
              <a:rPr lang="en-US" sz="2400" b="1" dirty="0" smtClean="0">
                <a:solidFill>
                  <a:srgbClr val="666699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2400" dirty="0" smtClea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24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еквивалентно</a:t>
            </a:r>
            <a:r>
              <a:rPr lang="en-US" sz="24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с </a:t>
            </a:r>
            <a:r>
              <a:rPr lang="en-US" sz="2400" dirty="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[^0-9]</a:t>
            </a:r>
            <a:endParaRPr sz="2400" dirty="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dirty="0">
                <a:solidFill>
                  <a:srgbClr val="666699"/>
                </a:solidFill>
                <a:latin typeface="Consolas"/>
                <a:ea typeface="Consolas"/>
                <a:cs typeface="Consolas"/>
                <a:sym typeface="Consolas"/>
              </a:rPr>
              <a:t>\</a:t>
            </a:r>
            <a:r>
              <a:rPr lang="en-US" sz="2400" b="1" dirty="0" smtClean="0">
                <a:solidFill>
                  <a:srgbClr val="666699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-US" sz="2400" dirty="0" smtClea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– all letters - small and uppercase, digits and  _ </a:t>
            </a:r>
            <a:endParaRPr sz="24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dirty="0">
                <a:solidFill>
                  <a:srgbClr val="666699"/>
                </a:solidFill>
                <a:latin typeface="Consolas"/>
                <a:ea typeface="Consolas"/>
                <a:cs typeface="Consolas"/>
                <a:sym typeface="Consolas"/>
              </a:rPr>
              <a:t>\</a:t>
            </a:r>
            <a:r>
              <a:rPr lang="en-US" sz="2400" b="1" smtClean="0">
                <a:solidFill>
                  <a:srgbClr val="666699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-US" sz="2400" smtClea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– all but letters - small and uppercase, digits and _</a:t>
            </a:r>
            <a:endParaRPr sz="2400" b="1" dirty="0">
              <a:solidFill>
                <a:srgbClr val="66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Symbols and syntax for bulduing regex</a:t>
            </a:r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symbol repeats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RegExr</a:t>
            </a:r>
            <a:endParaRPr/>
          </a:p>
        </p:txBody>
      </p:sp>
      <p:sp>
        <p:nvSpPr>
          <p:cNvPr id="243" name="Google Shape;243;p25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31" i="1">
                <a:solidFill>
                  <a:schemeClr val="lt1"/>
                </a:solidFill>
              </a:rPr>
              <a:t>Build patterns that only find matches they are intended to!</a:t>
            </a:r>
            <a:endParaRPr sz="2400" i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1">
              <a:solidFill>
                <a:srgbClr val="6666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2400" b="1">
                <a:solidFill>
                  <a:srgbClr val="666699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- symbol repeats 1 or many times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2400" b="1">
                <a:solidFill>
                  <a:srgbClr val="666699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– symbol repeats 0 or 1 time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2400" b="1">
                <a:solidFill>
                  <a:srgbClr val="666699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- first 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the second pattern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666699"/>
                </a:solidFill>
                <a:latin typeface="Arial"/>
                <a:ea typeface="Arial"/>
                <a:cs typeface="Arial"/>
                <a:sym typeface="Arial"/>
              </a:rPr>
              <a:t>{5}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– number of repeats - 5 times exactly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666699"/>
                </a:solidFill>
                <a:latin typeface="Arial"/>
                <a:ea typeface="Arial"/>
                <a:cs typeface="Arial"/>
                <a:sym typeface="Arial"/>
              </a:rPr>
              <a:t>{1, 5}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– number of repeats - from 1 to 5 times 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66669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Symbols and syntax for bulduing regex</a:t>
            </a:r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grouping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RegExr</a:t>
            </a:r>
            <a:endParaRPr/>
          </a:p>
        </p:txBody>
      </p:sp>
      <p:sp>
        <p:nvSpPr>
          <p:cNvPr id="252" name="Google Shape;252;p2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31" i="1">
                <a:solidFill>
                  <a:schemeClr val="lt1"/>
                </a:solidFill>
              </a:rPr>
              <a:t>Build patterns that only find matches they are intended to!</a:t>
            </a:r>
            <a:endParaRPr sz="2400" i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1">
              <a:solidFill>
                <a:srgbClr val="6666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</a:t>
            </a:r>
            <a:r>
              <a:rPr lang="en-US" sz="24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 () </a:t>
            </a:r>
            <a:r>
              <a:rPr lang="en-US" sz="24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to make a group for the pattern</a:t>
            </a:r>
            <a:endParaRPr sz="24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66669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3" name="Google Shape;253;p2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Symbols and syntax for bulduing regex</a:t>
            </a:r>
            <a:endParaRPr/>
          </a:p>
        </p:txBody>
      </p:sp>
      <p:sp>
        <p:nvSpPr>
          <p:cNvPr id="254" name="Google Shape;254;p2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7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grouping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RegExr</a:t>
            </a:r>
            <a:endParaRPr/>
          </a:p>
        </p:txBody>
      </p:sp>
      <p:sp>
        <p:nvSpPr>
          <p:cNvPr id="261" name="Google Shape;261;p27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31" i="1">
                <a:solidFill>
                  <a:schemeClr val="lt1"/>
                </a:solidFill>
              </a:rPr>
              <a:t>Build patterns that only find matches they are intended to!</a:t>
            </a:r>
            <a:endParaRPr sz="2400" i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00" u="sng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Task</a:t>
            </a:r>
            <a:r>
              <a:rPr lang="en-US"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Make pattern that matches telephone numbers in the format </a:t>
            </a:r>
            <a:endParaRPr sz="3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555.123.</a:t>
            </a:r>
            <a:r>
              <a:rPr lang="en-US" sz="30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4567</a:t>
            </a:r>
            <a:endParaRPr sz="30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The pattern is </a:t>
            </a:r>
            <a:endParaRPr sz="3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(([0-9] {3} \.)){2}</a:t>
            </a:r>
            <a:r>
              <a:rPr lang="en-US" sz="30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([0-9] {4})</a:t>
            </a:r>
            <a:endParaRPr sz="3000" b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66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66669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2" name="Google Shape;262;p2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Symbols and syntax for bulduing regex</a:t>
            </a:r>
            <a:endParaRPr/>
          </a:p>
        </p:txBody>
      </p:sp>
      <p:sp>
        <p:nvSpPr>
          <p:cNvPr id="263" name="Google Shape;263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8"/>
          <p:cNvSpPr txBox="1"/>
          <p:nvPr/>
        </p:nvSpPr>
        <p:spPr>
          <a:xfrm>
            <a:off x="4480375" y="2091400"/>
            <a:ext cx="3244800" cy="13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PHP regex functions</a:t>
            </a:r>
            <a:endParaRPr sz="3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PHP regex functions</a:t>
            </a:r>
            <a:endParaRPr/>
          </a:p>
        </p:txBody>
      </p:sp>
      <p:sp>
        <p:nvSpPr>
          <p:cNvPr id="277" name="Google Shape;277;p29"/>
          <p:cNvSpPr txBox="1">
            <a:spLocks noGrp="1"/>
          </p:cNvSpPr>
          <p:nvPr>
            <p:ph type="body" idx="1"/>
          </p:nvPr>
        </p:nvSpPr>
        <p:spPr>
          <a:xfrm>
            <a:off x="673400" y="1195500"/>
            <a:ext cx="42603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preg_match()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- searches in string for match of the given pattern. Returns only the first match.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preg_match_all()</a:t>
            </a:r>
            <a:r>
              <a:rPr lang="en-US" sz="2400" b="1">
                <a:solidFill>
                  <a:srgbClr val="00717D"/>
                </a:solidFill>
                <a:latin typeface="Arial"/>
                <a:ea typeface="Arial"/>
                <a:cs typeface="Arial"/>
                <a:sym typeface="Arial"/>
              </a:rPr>
              <a:t> –</a:t>
            </a:r>
            <a:r>
              <a:rPr lang="en-US" sz="2400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searches in string for match of the given pattern. Returns all matches.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rgbClr val="3B3B3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79" name="Google Shape;279;p29"/>
          <p:cNvSpPr txBox="1"/>
          <p:nvPr/>
        </p:nvSpPr>
        <p:spPr>
          <a:xfrm>
            <a:off x="6407425" y="1241250"/>
            <a:ext cx="4860000" cy="47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</a:rPr>
              <a:t>preg_replace()</a:t>
            </a:r>
            <a:r>
              <a:rPr lang="en-US" sz="2400" b="1">
                <a:solidFill>
                  <a:srgbClr val="00717D"/>
                </a:solidFill>
              </a:rPr>
              <a:t> </a:t>
            </a:r>
            <a:r>
              <a:rPr lang="en-US" sz="2400">
                <a:solidFill>
                  <a:srgbClr val="595959"/>
                </a:solidFill>
              </a:rPr>
              <a:t>- searches and replaces in string matching given pattern</a:t>
            </a:r>
            <a:endParaRPr sz="2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</a:rPr>
              <a:t>preg_split()</a:t>
            </a:r>
            <a:r>
              <a:rPr lang="en-US" sz="2400" b="1">
                <a:solidFill>
                  <a:srgbClr val="00717D"/>
                </a:solidFill>
              </a:rPr>
              <a:t> </a:t>
            </a:r>
            <a:r>
              <a:rPr lang="en-US" sz="2400">
                <a:solidFill>
                  <a:srgbClr val="595959"/>
                </a:solidFill>
              </a:rPr>
              <a:t>- splits a string according to given pattern</a:t>
            </a:r>
            <a:endParaRPr sz="24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The course assignments require to </a:t>
            </a:r>
            <a:r>
              <a:rPr lang="en-US">
                <a:solidFill>
                  <a:srgbClr val="1A334B"/>
                </a:solidFill>
              </a:rPr>
              <a:t>search in Internet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This is an important part of the learning process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Some exercises intentionally have no hints</a:t>
            </a:r>
            <a:endParaRPr/>
          </a:p>
          <a:p>
            <a:pPr marL="456915" lvl="0" indent="-456915" algn="l" rtl="0">
              <a:lnSpc>
                <a:spcPct val="9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Learn to find solutions!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Software development includes</a:t>
            </a:r>
            <a:br>
              <a:rPr lang="en-US"/>
            </a:br>
            <a:r>
              <a:rPr lang="en-US">
                <a:solidFill>
                  <a:srgbClr val="1A334B"/>
                </a:solidFill>
              </a:rPr>
              <a:t>everyday searching and learning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No excuses, just </a:t>
            </a:r>
            <a:r>
              <a:rPr lang="en-US">
                <a:solidFill>
                  <a:srgbClr val="1A334B"/>
                </a:solidFill>
              </a:rPr>
              <a:t>learn to study</a:t>
            </a:r>
            <a:r>
              <a:rPr lang="en-US"/>
              <a:t>!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Developers learn new technologies, tools, languages every day!</a:t>
            </a:r>
            <a:endParaRPr/>
          </a:p>
        </p:txBody>
      </p:sp>
      <p:sp>
        <p:nvSpPr>
          <p:cNvPr id="285" name="Google Shape;285;p3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Learn to Search in Internet</a:t>
            </a:r>
            <a:endParaRPr/>
          </a:p>
        </p:txBody>
      </p:sp>
      <p:sp>
        <p:nvSpPr>
          <p:cNvPr id="286" name="Google Shape;286;p30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287" name="Google Shape;28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98091" y="3676036"/>
            <a:ext cx="1591194" cy="177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8210" y="3429000"/>
            <a:ext cx="1939930" cy="194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70064" y="1981201"/>
            <a:ext cx="1719221" cy="1694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46087" lvl="0" indent="-44608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Definition and usage</a:t>
            </a:r>
            <a:endParaRPr/>
          </a:p>
          <a:p>
            <a:pPr marL="446087" lvl="0" indent="-446087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Symbols and syntax</a:t>
            </a:r>
            <a:endParaRPr/>
          </a:p>
          <a:p>
            <a:pPr marL="514041" lvl="0" indent="-514041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SzPts val="3398"/>
              <a:buAutoNum type="arabicPeriod"/>
            </a:pPr>
            <a:r>
              <a:rPr lang="en-US"/>
              <a:t>PHP regex functions</a:t>
            </a:r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09" name="Google Shape;309;p3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310" name="Google Shape;310;p33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3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3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/>
        </p:nvSpPr>
        <p:spPr>
          <a:xfrm>
            <a:off x="4480375" y="2091400"/>
            <a:ext cx="3244800" cy="13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Definition and usage</a:t>
            </a:r>
            <a:endParaRPr sz="3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Definition and usage</a:t>
            </a:r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body" idx="1"/>
          </p:nvPr>
        </p:nvSpPr>
        <p:spPr>
          <a:xfrm>
            <a:off x="489200" y="1195925"/>
            <a:ext cx="110772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34B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regular expression</a:t>
            </a:r>
            <a:r>
              <a:rPr lang="en-US" sz="2400">
                <a:solidFill>
                  <a:srgbClr val="1A334B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 sz="2400">
              <a:solidFill>
                <a:srgbClr val="1A334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regex</a:t>
            </a:r>
            <a:r>
              <a:rPr lang="en-US" sz="2400">
                <a:solidFill>
                  <a:srgbClr val="1A334B"/>
                </a:solidFill>
                <a:latin typeface="Arial"/>
                <a:ea typeface="Arial"/>
                <a:cs typeface="Arial"/>
                <a:sym typeface="Arial"/>
              </a:rPr>
              <a:t> or </a:t>
            </a:r>
            <a:endParaRPr sz="2400">
              <a:solidFill>
                <a:srgbClr val="1A334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regexp</a:t>
            </a:r>
            <a:r>
              <a:rPr lang="en-US" sz="2400" u="sng" baseline="30000">
                <a:solidFill>
                  <a:srgbClr val="1A334B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[</a:t>
            </a:r>
            <a:r>
              <a:rPr lang="en-US" sz="2400">
                <a:solidFill>
                  <a:srgbClr val="1A334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rgbClr val="1A334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>
                <a:solidFill>
                  <a:srgbClr val="1A334B"/>
                </a:solidFill>
                <a:latin typeface="Arial"/>
                <a:ea typeface="Arial"/>
                <a:cs typeface="Arial"/>
                <a:sym typeface="Arial"/>
              </a:rPr>
              <a:t>is a sequence of</a:t>
            </a:r>
            <a:r>
              <a:rPr lang="en-US" sz="2400">
                <a:solidFill>
                  <a:srgbClr val="1A334B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characters</a:t>
            </a:r>
            <a:r>
              <a:rPr lang="en-US" sz="2400">
                <a:solidFill>
                  <a:srgbClr val="1A334B"/>
                </a:solidFill>
                <a:latin typeface="Arial"/>
                <a:ea typeface="Arial"/>
                <a:cs typeface="Arial"/>
                <a:sym typeface="Arial"/>
              </a:rPr>
              <a:t> that define a search</a:t>
            </a:r>
            <a:r>
              <a:rPr lang="en-US" sz="2400">
                <a:solidFill>
                  <a:srgbClr val="1A334B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pattern.</a:t>
            </a:r>
            <a:r>
              <a:rPr lang="en-US" sz="2400">
                <a:solidFill>
                  <a:srgbClr val="1A334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rgbClr val="1A334B"/>
              </a:solidFill>
            </a:endParaRPr>
          </a:p>
        </p:txBody>
      </p:sp>
      <p:sp>
        <p:nvSpPr>
          <p:cNvPr id="167" name="Google Shape;167;p1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Definition and usage</a:t>
            </a:r>
            <a:endParaRPr/>
          </a:p>
        </p:txBody>
      </p:sp>
      <p:sp>
        <p:nvSpPr>
          <p:cNvPr id="174" name="Google Shape;174;p17"/>
          <p:cNvSpPr txBox="1">
            <a:spLocks noGrp="1"/>
          </p:cNvSpPr>
          <p:nvPr>
            <p:ph type="body" idx="1"/>
          </p:nvPr>
        </p:nvSpPr>
        <p:spPr>
          <a:xfrm>
            <a:off x="489200" y="1195925"/>
            <a:ext cx="110772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- telephone pattern: </a:t>
            </a: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+1 - (800)-555-2468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-  link pattern: </a:t>
            </a: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http://foo.co.uk/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date pattern: </a:t>
            </a: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14 – 07 – 2015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-"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>
              <a:solidFill>
                <a:srgbClr val="1A33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Definition and usage</a:t>
            </a:r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body" idx="2"/>
          </p:nvPr>
        </p:nvSpPr>
        <p:spPr>
          <a:xfrm>
            <a:off x="555450" y="1195925"/>
            <a:ext cx="53277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Usage</a:t>
            </a:r>
            <a:r>
              <a:rPr lang="en-US" sz="2400">
                <a:solidFill>
                  <a:srgbClr val="1A334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rgbClr val="1A334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34B"/>
                </a:solidFill>
                <a:latin typeface="Arial"/>
                <a:ea typeface="Arial"/>
                <a:cs typeface="Arial"/>
                <a:sym typeface="Arial"/>
              </a:rPr>
              <a:t>- "find" or "find and replace" operations on</a:t>
            </a:r>
            <a:r>
              <a:rPr lang="en-US" sz="2400">
                <a:solidFill>
                  <a:srgbClr val="1A334B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 </a:t>
            </a:r>
            <a:r>
              <a:rPr lang="en-US" sz="2400" u="sng">
                <a:solidFill>
                  <a:srgbClr val="1A334B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strings</a:t>
            </a:r>
            <a:r>
              <a:rPr lang="en-US" sz="2400">
                <a:solidFill>
                  <a:srgbClr val="1A334B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 sz="2400">
              <a:solidFill>
                <a:srgbClr val="1A334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34B"/>
                </a:solidFill>
                <a:latin typeface="Arial"/>
                <a:ea typeface="Arial"/>
                <a:cs typeface="Arial"/>
                <a:sym typeface="Arial"/>
              </a:rPr>
              <a:t>- input validation. </a:t>
            </a:r>
            <a:endParaRPr sz="2400">
              <a:solidFill>
                <a:srgbClr val="1A334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rgbClr val="1A334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rgbClr val="1A334B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rgbClr val="1A334B"/>
              </a:solidFill>
            </a:endParaRPr>
          </a:p>
        </p:txBody>
      </p:sp>
      <p:sp>
        <p:nvSpPr>
          <p:cNvPr id="183" name="Google Shape;183;p1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84" name="Google Shape;184;p18"/>
          <p:cNvSpPr txBox="1"/>
          <p:nvPr/>
        </p:nvSpPr>
        <p:spPr>
          <a:xfrm>
            <a:off x="6407425" y="1253050"/>
            <a:ext cx="5159100" cy="46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i="1">
              <a:solidFill>
                <a:srgbClr val="1A334B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rgbClr val="1A334B"/>
                </a:solidFill>
              </a:rPr>
              <a:t>Regular expressions are used in search engines, search and replace dialogs of word processors and text editors, in text processing utilities such as</a:t>
            </a:r>
            <a:r>
              <a:rPr lang="en-US" sz="2400" i="1">
                <a:solidFill>
                  <a:srgbClr val="1A334B"/>
                </a:solidFill>
                <a:uFill>
                  <a:noFill/>
                </a:uFill>
                <a:hlinkClick r:id="rId4"/>
              </a:rPr>
              <a:t> </a:t>
            </a:r>
            <a:r>
              <a:rPr lang="en-US" sz="2400" i="1" u="sng">
                <a:solidFill>
                  <a:srgbClr val="1A334B"/>
                </a:solidFill>
                <a:hlinkClick r:id="rId4"/>
              </a:rPr>
              <a:t>sed</a:t>
            </a:r>
            <a:r>
              <a:rPr lang="en-US" sz="2400" i="1">
                <a:solidFill>
                  <a:srgbClr val="1A334B"/>
                </a:solidFill>
              </a:rPr>
              <a:t> and</a:t>
            </a:r>
            <a:r>
              <a:rPr lang="en-US" sz="2400" i="1">
                <a:solidFill>
                  <a:srgbClr val="1A334B"/>
                </a:solidFill>
                <a:uFill>
                  <a:noFill/>
                </a:uFill>
                <a:hlinkClick r:id="rId5"/>
              </a:rPr>
              <a:t> </a:t>
            </a:r>
            <a:r>
              <a:rPr lang="en-US" sz="2400" i="1" u="sng">
                <a:solidFill>
                  <a:srgbClr val="1A334B"/>
                </a:solidFill>
                <a:hlinkClick r:id="rId5"/>
              </a:rPr>
              <a:t>AWK</a:t>
            </a:r>
            <a:r>
              <a:rPr lang="en-US" sz="2400" i="1">
                <a:solidFill>
                  <a:srgbClr val="1A334B"/>
                </a:solidFill>
              </a:rPr>
              <a:t> and in</a:t>
            </a:r>
            <a:r>
              <a:rPr lang="en-US" sz="2400" i="1">
                <a:solidFill>
                  <a:srgbClr val="1A334B"/>
                </a:solidFill>
                <a:uFill>
                  <a:noFill/>
                </a:uFill>
                <a:hlinkClick r:id="rId6"/>
              </a:rPr>
              <a:t> </a:t>
            </a:r>
            <a:r>
              <a:rPr lang="en-US" sz="2400" i="1" u="sng">
                <a:solidFill>
                  <a:srgbClr val="1A334B"/>
                </a:solidFill>
                <a:hlinkClick r:id="rId6"/>
              </a:rPr>
              <a:t>lexical analysis</a:t>
            </a:r>
            <a:r>
              <a:rPr lang="en-US" sz="2400" i="1">
                <a:solidFill>
                  <a:srgbClr val="1A334B"/>
                </a:solidFill>
              </a:rPr>
              <a:t>. </a:t>
            </a:r>
            <a:endParaRPr sz="2400" i="1">
              <a:solidFill>
                <a:srgbClr val="1A334B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Definition and usage</a:t>
            </a:r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body" idx="2"/>
          </p:nvPr>
        </p:nvSpPr>
        <p:spPr>
          <a:xfrm>
            <a:off x="555450" y="2131550"/>
            <a:ext cx="4137600" cy="26214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34B"/>
                </a:solidFill>
                <a:latin typeface="Arial"/>
                <a:ea typeface="Arial"/>
                <a:cs typeface="Arial"/>
                <a:sym typeface="Arial"/>
              </a:rPr>
              <a:t>Many programming languages provide </a:t>
            </a: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regex</a:t>
            </a:r>
            <a:r>
              <a:rPr lang="en-US" sz="2400">
                <a:solidFill>
                  <a:srgbClr val="1A334B"/>
                </a:solidFill>
                <a:latin typeface="Arial"/>
                <a:ea typeface="Arial"/>
                <a:cs typeface="Arial"/>
                <a:sym typeface="Arial"/>
              </a:rPr>
              <a:t> capabilities either built-in or via libraries.</a:t>
            </a:r>
            <a:endParaRPr sz="2400">
              <a:solidFill>
                <a:srgbClr val="1A334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rgbClr val="1A334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rgbClr val="1A334B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rgbClr val="1A334B"/>
              </a:solidFill>
            </a:endParaRPr>
          </a:p>
        </p:txBody>
      </p:sp>
      <p:sp>
        <p:nvSpPr>
          <p:cNvPr id="192" name="Google Shape;192;p1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93" name="Google Shape;193;p19"/>
          <p:cNvSpPr txBox="1"/>
          <p:nvPr/>
        </p:nvSpPr>
        <p:spPr>
          <a:xfrm>
            <a:off x="6520775" y="2131550"/>
            <a:ext cx="4633500" cy="26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34B"/>
                </a:solidFill>
              </a:rPr>
              <a:t>Principles and techniques for building </a:t>
            </a:r>
            <a:r>
              <a:rPr lang="en-US" sz="2400" b="1">
                <a:solidFill>
                  <a:schemeClr val="lt1"/>
                </a:solidFill>
              </a:rPr>
              <a:t>regular expressions</a:t>
            </a:r>
            <a:r>
              <a:rPr lang="en-US" sz="2400">
                <a:solidFill>
                  <a:srgbClr val="1A334B"/>
                </a:solidFill>
              </a:rPr>
              <a:t> are the same for all programming languages that use them.</a:t>
            </a:r>
            <a:endParaRPr sz="2400">
              <a:solidFill>
                <a:srgbClr val="1A334B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/>
          <p:nvPr/>
        </p:nvSpPr>
        <p:spPr>
          <a:xfrm>
            <a:off x="4480375" y="2091400"/>
            <a:ext cx="3244800" cy="13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Symbols and syntax</a:t>
            </a:r>
            <a:endParaRPr sz="3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Start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End 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RegExr</a:t>
            </a:r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31" i="1" dirty="0">
                <a:solidFill>
                  <a:schemeClr val="lt1"/>
                </a:solidFill>
              </a:rPr>
              <a:t>Build patterns that only find matches they are intended to!</a:t>
            </a:r>
            <a:endParaRPr sz="2400" i="1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^</a:t>
            </a:r>
            <a:r>
              <a:rPr lang="en-US" sz="2400" b="1" dirty="0">
                <a:solidFill>
                  <a:srgbClr val="666699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24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smtClea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   //Line starts </a:t>
            </a:r>
            <a:r>
              <a:rPr lang="en-US" sz="24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with L</a:t>
            </a:r>
            <a:endParaRPr sz="24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rgbClr val="666699"/>
                </a:solidFill>
                <a:latin typeface="Arial"/>
                <a:ea typeface="Arial"/>
                <a:cs typeface="Arial"/>
                <a:sym typeface="Arial"/>
              </a:rPr>
              <a:t>В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</a:t>
            </a:r>
            <a:r>
              <a:rPr lang="en-US" sz="24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smtClea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  //Line ends </a:t>
            </a:r>
            <a:r>
              <a:rPr lang="en-US" sz="24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with </a:t>
            </a:r>
            <a:r>
              <a:rPr lang="en-US" sz="2400" dirty="0" smtClea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В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lnSpc>
                <a:spcPct val="115000"/>
              </a:lnSpc>
              <a:spcBef>
                <a:spcPts val="1600"/>
              </a:spcBef>
              <a:buNone/>
            </a:pPr>
            <a:r>
              <a:rPr lang="en-US" sz="2400" b="1" dirty="0">
                <a:solidFill>
                  <a:srgbClr val="FFC000"/>
                </a:solidFill>
              </a:rPr>
              <a:t>\</a:t>
            </a:r>
            <a:r>
              <a:rPr lang="en-US" sz="2400" b="1" dirty="0" smtClean="0">
                <a:solidFill>
                  <a:srgbClr val="FFC000"/>
                </a:solidFill>
              </a:rPr>
              <a:t>b 	</a:t>
            </a: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</a:rPr>
              <a:t>//marks boundaries of a word</a:t>
            </a:r>
            <a:endParaRPr sz="2400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208" name="Google Shape;208;p2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Symbols and syntax for bulduing regex</a:t>
            </a:r>
            <a:endParaRPr/>
          </a:p>
        </p:txBody>
      </p:sp>
      <p:sp>
        <p:nvSpPr>
          <p:cNvPr id="209" name="Google Shape;209;p2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844</Words>
  <Application>Microsoft Office PowerPoint</Application>
  <PresentationFormat>По избор</PresentationFormat>
  <Paragraphs>179</Paragraphs>
  <Slides>21</Slides>
  <Notes>21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21</vt:i4>
      </vt:variant>
    </vt:vector>
  </HeadingPairs>
  <TitlesOfParts>
    <vt:vector size="27" baseType="lpstr">
      <vt:lpstr>Arial</vt:lpstr>
      <vt:lpstr>Consolas</vt:lpstr>
      <vt:lpstr>Noto Sans Symbols</vt:lpstr>
      <vt:lpstr>Roboto</vt:lpstr>
      <vt:lpstr>Calibri</vt:lpstr>
      <vt:lpstr>1_SoftUni3_1</vt:lpstr>
      <vt:lpstr>PHP working with  regular expressions  </vt:lpstr>
      <vt:lpstr>Table of Contents</vt:lpstr>
      <vt:lpstr>Презентация на PowerPoint</vt:lpstr>
      <vt:lpstr>Definition and usage</vt:lpstr>
      <vt:lpstr>Definition and usage</vt:lpstr>
      <vt:lpstr>Definition and usage</vt:lpstr>
      <vt:lpstr>Definition and usage</vt:lpstr>
      <vt:lpstr>Презентация на PowerPoint</vt:lpstr>
      <vt:lpstr>Symbols and syntax for bulduing regex</vt:lpstr>
      <vt:lpstr>Symbols and syntax for bulduing regex</vt:lpstr>
      <vt:lpstr>Symbols and syntax for bulduing regex</vt:lpstr>
      <vt:lpstr>Symbols and syntax for bulduing regex</vt:lpstr>
      <vt:lpstr>Symbols and syntax for bulduing regex</vt:lpstr>
      <vt:lpstr>Symbols and syntax for bulduing regex</vt:lpstr>
      <vt:lpstr>Symbols and syntax for bulduing regex</vt:lpstr>
      <vt:lpstr>Презентация на PowerPoint</vt:lpstr>
      <vt:lpstr>PHP regex functions</vt:lpstr>
      <vt:lpstr>Learn to Search in Internet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 working with  regular expressions</dc:title>
  <dc:creator>Milena</dc:creator>
  <cp:lastModifiedBy>Ariel</cp:lastModifiedBy>
  <cp:revision>4</cp:revision>
  <dcterms:modified xsi:type="dcterms:W3CDTF">2020-02-02T13:24:34Z</dcterms:modified>
</cp:coreProperties>
</file>